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“And” in component design = &gt; code smell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675973d69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675973d69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681bcde8f3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681bcde8f3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675973d69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675973d69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681bcde8f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681bcde8f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b5b1732d4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b5b1732d4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b5b1732d4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b5b1732d4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b5b1732d4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b5b1732d4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681bcde8f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681bcde8f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681bcde8f3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681bcde8f3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6894bd00f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6894bd00f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675973d69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675973d69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6894bd00f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6894bd00f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6894bd00fc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6894bd00fc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6894bd00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6894bd00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6894bd00f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6894bd00f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6894bd00f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6894bd00f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6894bd00f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6894bd00f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6894bd00f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6894bd00f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6894bd00f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6894bd00f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6894bd00f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6894bd00f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6894bd00f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6894bd00f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675973d69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675973d69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6894bd00f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6894bd00f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6894bd00fc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6894bd00fc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681bcde8f3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681bcde8f3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675973d69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675973d69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675973d69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675973d69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675973d6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675973d6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681bcde8f3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681bcde8f3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675973d69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675973d69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681bcde8f3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681bcde8f3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22311" l="0" r="0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25" y="114901"/>
            <a:ext cx="3203124" cy="21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6596" y="4663214"/>
            <a:ext cx="58455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idx="2" type="subTitle"/>
          </p:nvPr>
        </p:nvSpPr>
        <p:spPr>
          <a:xfrm>
            <a:off x="311700" y="36636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i="1" sz="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22311" l="0" r="0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" name="Google Shape;2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25" y="114901"/>
            <a:ext cx="3203124" cy="21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6596" y="4663214"/>
            <a:ext cx="58455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95825" y="95825"/>
            <a:ext cx="8925324" cy="49610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10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en.wikipedia.org/wiki/Software_design_pattern" TargetMode="External"/><Relationship Id="rId4" Type="http://schemas.openxmlformats.org/officeDocument/2006/relationships/hyperlink" Target="https://python-patterns.guide/" TargetMode="External"/><Relationship Id="rId5" Type="http://schemas.openxmlformats.org/officeDocument/2006/relationships/hyperlink" Target="https://www.amazon.com/Design-Patterns-Object-Oriented-Addison-Wesley-Professional-ebook/dp/B000SEIBB8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Software Design for Data Science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Architecture &amp; Design Patterns</a:t>
            </a:r>
            <a:endParaRPr/>
          </a:p>
        </p:txBody>
      </p:sp>
      <p:sp>
        <p:nvSpPr>
          <p:cNvPr id="64" name="Google Shape;64;p13"/>
          <p:cNvSpPr txBox="1"/>
          <p:nvPr>
            <p:ph idx="2" type="subTitle"/>
          </p:nvPr>
        </p:nvSpPr>
        <p:spPr>
          <a:xfrm>
            <a:off x="311700" y="36636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/>
              <a:t>Melissa Winstanley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/>
              <a:t>University of Washington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/>
              <a:t>February 8, 2024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#3: </a:t>
            </a:r>
            <a:r>
              <a:rPr lang="en"/>
              <a:t>Layered</a:t>
            </a:r>
            <a:endParaRPr/>
          </a:p>
        </p:txBody>
      </p:sp>
      <p:grpSp>
        <p:nvGrpSpPr>
          <p:cNvPr id="175" name="Google Shape;175;p22"/>
          <p:cNvGrpSpPr/>
          <p:nvPr/>
        </p:nvGrpSpPr>
        <p:grpSpPr>
          <a:xfrm>
            <a:off x="2679100" y="1683925"/>
            <a:ext cx="3785800" cy="2525100"/>
            <a:chOff x="530600" y="1634600"/>
            <a:chExt cx="3785800" cy="2525100"/>
          </a:xfrm>
        </p:grpSpPr>
        <p:sp>
          <p:nvSpPr>
            <p:cNvPr id="176" name="Google Shape;176;p22"/>
            <p:cNvSpPr/>
            <p:nvPr/>
          </p:nvSpPr>
          <p:spPr>
            <a:xfrm>
              <a:off x="530600" y="1634600"/>
              <a:ext cx="1865700" cy="572700"/>
            </a:xfrm>
            <a:prstGeom prst="roundRect">
              <a:avLst>
                <a:gd fmla="val 16667" name="adj"/>
              </a:avLst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</a:rPr>
                <a:t>Layer 4.1</a:t>
              </a:r>
              <a:endParaRPr b="1" sz="2000">
                <a:solidFill>
                  <a:schemeClr val="lt1"/>
                </a:solidFill>
              </a:endParaRPr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2450700" y="1634600"/>
              <a:ext cx="1865700" cy="572700"/>
            </a:xfrm>
            <a:prstGeom prst="roundRect">
              <a:avLst>
                <a:gd fmla="val 16667" name="adj"/>
              </a:avLst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</a:rPr>
                <a:t>Layer 4.2</a:t>
              </a:r>
              <a:endParaRPr b="1" sz="2000">
                <a:solidFill>
                  <a:schemeClr val="lt1"/>
                </a:solidFill>
              </a:endParaRPr>
            </a:p>
          </p:txBody>
        </p:sp>
        <p:sp>
          <p:nvSpPr>
            <p:cNvPr id="178" name="Google Shape;178;p22"/>
            <p:cNvSpPr/>
            <p:nvPr/>
          </p:nvSpPr>
          <p:spPr>
            <a:xfrm>
              <a:off x="530600" y="2285400"/>
              <a:ext cx="3785700" cy="572700"/>
            </a:xfrm>
            <a:prstGeom prst="roundRect">
              <a:avLst>
                <a:gd fmla="val 16667" name="adj"/>
              </a:avLst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</a:rPr>
                <a:t>Layer 3</a:t>
              </a:r>
              <a:endParaRPr b="1" sz="2000">
                <a:solidFill>
                  <a:schemeClr val="lt1"/>
                </a:solidFill>
              </a:endParaRPr>
            </a:p>
          </p:txBody>
        </p:sp>
        <p:sp>
          <p:nvSpPr>
            <p:cNvPr id="179" name="Google Shape;179;p22"/>
            <p:cNvSpPr/>
            <p:nvPr/>
          </p:nvSpPr>
          <p:spPr>
            <a:xfrm>
              <a:off x="530600" y="3587000"/>
              <a:ext cx="3785700" cy="572700"/>
            </a:xfrm>
            <a:prstGeom prst="roundRect">
              <a:avLst>
                <a:gd fmla="val 16667" name="adj"/>
              </a:avLst>
            </a:prstGeom>
            <a:solidFill>
              <a:srgbClr val="1C458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</a:rPr>
                <a:t>Layer 1</a:t>
              </a:r>
              <a:endParaRPr b="1" sz="2000">
                <a:solidFill>
                  <a:schemeClr val="lt1"/>
                </a:solidFill>
              </a:endParaRPr>
            </a:p>
          </p:txBody>
        </p:sp>
        <p:sp>
          <p:nvSpPr>
            <p:cNvPr id="180" name="Google Shape;180;p22"/>
            <p:cNvSpPr/>
            <p:nvPr/>
          </p:nvSpPr>
          <p:spPr>
            <a:xfrm>
              <a:off x="530600" y="2936200"/>
              <a:ext cx="3785700" cy="572700"/>
            </a:xfrm>
            <a:prstGeom prst="roundRect">
              <a:avLst>
                <a:gd fmla="val 16667" name="adj"/>
              </a:avLst>
            </a:prstGeom>
            <a:solidFill>
              <a:srgbClr val="1155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</a:rPr>
                <a:t>Layer 2</a:t>
              </a:r>
              <a:endParaRPr b="1" sz="2000">
                <a:solidFill>
                  <a:schemeClr val="lt1"/>
                </a:solidFill>
              </a:endParaRPr>
            </a:p>
          </p:txBody>
        </p:sp>
      </p:grpSp>
      <p:cxnSp>
        <p:nvCxnSpPr>
          <p:cNvPr id="181" name="Google Shape;181;p22"/>
          <p:cNvCxnSpPr/>
          <p:nvPr/>
        </p:nvCxnSpPr>
        <p:spPr>
          <a:xfrm>
            <a:off x="3629875" y="2134900"/>
            <a:ext cx="10500" cy="3363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" name="Google Shape;182;p22"/>
          <p:cNvCxnSpPr/>
          <p:nvPr/>
        </p:nvCxnSpPr>
        <p:spPr>
          <a:xfrm>
            <a:off x="5489900" y="2134900"/>
            <a:ext cx="10500" cy="3363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" name="Google Shape;183;p22"/>
          <p:cNvCxnSpPr/>
          <p:nvPr/>
        </p:nvCxnSpPr>
        <p:spPr>
          <a:xfrm>
            <a:off x="4566750" y="2778325"/>
            <a:ext cx="10500" cy="3363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" name="Google Shape;184;p22"/>
          <p:cNvCxnSpPr/>
          <p:nvPr/>
        </p:nvCxnSpPr>
        <p:spPr>
          <a:xfrm>
            <a:off x="4566750" y="3424450"/>
            <a:ext cx="10500" cy="3363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85" name="Google Shape;185;p22"/>
          <p:cNvGrpSpPr/>
          <p:nvPr/>
        </p:nvGrpSpPr>
        <p:grpSpPr>
          <a:xfrm>
            <a:off x="250600" y="2220475"/>
            <a:ext cx="3259200" cy="1280400"/>
            <a:chOff x="250600" y="2220475"/>
            <a:chExt cx="3259200" cy="1280400"/>
          </a:xfrm>
        </p:grpSpPr>
        <p:sp>
          <p:nvSpPr>
            <p:cNvPr id="186" name="Google Shape;186;p22"/>
            <p:cNvSpPr txBox="1"/>
            <p:nvPr/>
          </p:nvSpPr>
          <p:spPr>
            <a:xfrm>
              <a:off x="250600" y="2220475"/>
              <a:ext cx="2066400" cy="128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Layers only communicate with the layers directly below them</a:t>
              </a:r>
              <a:endParaRPr sz="1800">
                <a:solidFill>
                  <a:schemeClr val="dk2"/>
                </a:solidFill>
              </a:endParaRPr>
            </a:p>
          </p:txBody>
        </p:sp>
        <p:cxnSp>
          <p:nvCxnSpPr>
            <p:cNvPr id="187" name="Google Shape;187;p22"/>
            <p:cNvCxnSpPr/>
            <p:nvPr/>
          </p:nvCxnSpPr>
          <p:spPr>
            <a:xfrm flipH="1" rot="10800000">
              <a:off x="2317000" y="2299675"/>
              <a:ext cx="1192800" cy="56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88" name="Google Shape;188;p22"/>
          <p:cNvGrpSpPr/>
          <p:nvPr/>
        </p:nvGrpSpPr>
        <p:grpSpPr>
          <a:xfrm>
            <a:off x="6464900" y="1970275"/>
            <a:ext cx="2270725" cy="1454075"/>
            <a:chOff x="6464900" y="1970275"/>
            <a:chExt cx="2270725" cy="1454075"/>
          </a:xfrm>
        </p:grpSpPr>
        <p:sp>
          <p:nvSpPr>
            <p:cNvPr id="189" name="Google Shape;189;p22"/>
            <p:cNvSpPr txBox="1"/>
            <p:nvPr/>
          </p:nvSpPr>
          <p:spPr>
            <a:xfrm>
              <a:off x="7019325" y="2694450"/>
              <a:ext cx="1716300" cy="72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Clear &amp; limited dependencies</a:t>
              </a:r>
              <a:endParaRPr sz="1800">
                <a:solidFill>
                  <a:schemeClr val="dk2"/>
                </a:solidFill>
              </a:endParaRPr>
            </a:p>
          </p:txBody>
        </p:sp>
        <p:grpSp>
          <p:nvGrpSpPr>
            <p:cNvPr id="190" name="Google Shape;190;p22"/>
            <p:cNvGrpSpPr/>
            <p:nvPr/>
          </p:nvGrpSpPr>
          <p:grpSpPr>
            <a:xfrm>
              <a:off x="6464900" y="1970275"/>
              <a:ext cx="657525" cy="1301700"/>
              <a:chOff x="6464900" y="1970275"/>
              <a:chExt cx="657525" cy="1301700"/>
            </a:xfrm>
          </p:grpSpPr>
          <p:cxnSp>
            <p:nvCxnSpPr>
              <p:cNvPr id="191" name="Google Shape;191;p22"/>
              <p:cNvCxnSpPr>
                <a:stCxn id="177" idx="3"/>
                <a:endCxn id="180" idx="3"/>
              </p:cNvCxnSpPr>
              <p:nvPr/>
            </p:nvCxnSpPr>
            <p:spPr>
              <a:xfrm>
                <a:off x="6464900" y="1970275"/>
                <a:ext cx="600" cy="1301700"/>
              </a:xfrm>
              <a:prstGeom prst="curvedConnector3">
                <a:avLst>
                  <a:gd fmla="val 72383333" name="adj1"/>
                </a:avLst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med" w="med" type="triangle"/>
                <a:tailEnd len="med" w="med" type="triangle"/>
              </a:ln>
            </p:spPr>
          </p:cxnSp>
          <p:sp>
            <p:nvSpPr>
              <p:cNvPr id="192" name="Google Shape;192;p22"/>
              <p:cNvSpPr/>
              <p:nvPr/>
            </p:nvSpPr>
            <p:spPr>
              <a:xfrm>
                <a:off x="6658925" y="2411275"/>
                <a:ext cx="463500" cy="411900"/>
              </a:xfrm>
              <a:prstGeom prst="mathMultiply">
                <a:avLst>
                  <a:gd fmla="val 23520" name="adj1"/>
                </a:avLst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Layered Example: Operating System (Linux)</a:t>
            </a:r>
            <a:endParaRPr/>
          </a:p>
        </p:txBody>
      </p:sp>
      <p:sp>
        <p:nvSpPr>
          <p:cNvPr id="198" name="Google Shape;198;p23"/>
          <p:cNvSpPr/>
          <p:nvPr/>
        </p:nvSpPr>
        <p:spPr>
          <a:xfrm>
            <a:off x="2698750" y="1467850"/>
            <a:ext cx="1865700" cy="5727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Application 1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199" name="Google Shape;199;p23"/>
          <p:cNvSpPr/>
          <p:nvPr/>
        </p:nvSpPr>
        <p:spPr>
          <a:xfrm>
            <a:off x="4618850" y="1467850"/>
            <a:ext cx="1865700" cy="5727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Application 2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200" name="Google Shape;200;p23"/>
          <p:cNvSpPr/>
          <p:nvPr/>
        </p:nvSpPr>
        <p:spPr>
          <a:xfrm>
            <a:off x="2698750" y="2118650"/>
            <a:ext cx="3785700" cy="5727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System call interface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201" name="Google Shape;201;p23"/>
          <p:cNvSpPr/>
          <p:nvPr/>
        </p:nvSpPr>
        <p:spPr>
          <a:xfrm>
            <a:off x="2659450" y="4071050"/>
            <a:ext cx="3785700" cy="5727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Hardware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202" name="Google Shape;202;p23"/>
          <p:cNvSpPr/>
          <p:nvPr/>
        </p:nvSpPr>
        <p:spPr>
          <a:xfrm>
            <a:off x="2698750" y="2769450"/>
            <a:ext cx="3785700" cy="572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Kernel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203" name="Google Shape;203;p23"/>
          <p:cNvSpPr/>
          <p:nvPr/>
        </p:nvSpPr>
        <p:spPr>
          <a:xfrm>
            <a:off x="2698800" y="3420250"/>
            <a:ext cx="3785700" cy="5727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Device drivers</a:t>
            </a:r>
            <a:endParaRPr b="1"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#4: </a:t>
            </a:r>
            <a:r>
              <a:rPr lang="en"/>
              <a:t>MVC - Model-View-Controller</a:t>
            </a:r>
            <a:endParaRPr/>
          </a:p>
        </p:txBody>
      </p:sp>
      <p:pic>
        <p:nvPicPr>
          <p:cNvPr id="209" name="Google Shape;2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903" y="1152475"/>
            <a:ext cx="3628197" cy="3991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" name="Google Shape;210;p24"/>
          <p:cNvGrpSpPr/>
          <p:nvPr/>
        </p:nvGrpSpPr>
        <p:grpSpPr>
          <a:xfrm>
            <a:off x="677100" y="1273825"/>
            <a:ext cx="2914800" cy="699900"/>
            <a:chOff x="677100" y="1273825"/>
            <a:chExt cx="2914800" cy="699900"/>
          </a:xfrm>
        </p:grpSpPr>
        <p:sp>
          <p:nvSpPr>
            <p:cNvPr id="211" name="Google Shape;211;p24"/>
            <p:cNvSpPr txBox="1"/>
            <p:nvPr/>
          </p:nvSpPr>
          <p:spPr>
            <a:xfrm>
              <a:off x="677100" y="1273825"/>
              <a:ext cx="1652400" cy="6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Data representation</a:t>
              </a:r>
              <a:endParaRPr sz="1800">
                <a:solidFill>
                  <a:schemeClr val="dk2"/>
                </a:solidFill>
              </a:endParaRPr>
            </a:p>
          </p:txBody>
        </p:sp>
        <p:cxnSp>
          <p:nvCxnSpPr>
            <p:cNvPr id="212" name="Google Shape;212;p24"/>
            <p:cNvCxnSpPr>
              <a:stCxn id="211" idx="3"/>
            </p:cNvCxnSpPr>
            <p:nvPr/>
          </p:nvCxnSpPr>
          <p:spPr>
            <a:xfrm flipH="1" rot="10800000">
              <a:off x="2329500" y="1526275"/>
              <a:ext cx="1262400" cy="975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13" name="Google Shape;213;p24"/>
          <p:cNvGrpSpPr/>
          <p:nvPr/>
        </p:nvGrpSpPr>
        <p:grpSpPr>
          <a:xfrm>
            <a:off x="677100" y="3147895"/>
            <a:ext cx="2080800" cy="742500"/>
            <a:chOff x="677100" y="3147895"/>
            <a:chExt cx="2080800" cy="742500"/>
          </a:xfrm>
        </p:grpSpPr>
        <p:sp>
          <p:nvSpPr>
            <p:cNvPr id="214" name="Google Shape;214;p24"/>
            <p:cNvSpPr txBox="1"/>
            <p:nvPr/>
          </p:nvSpPr>
          <p:spPr>
            <a:xfrm>
              <a:off x="677100" y="3406195"/>
              <a:ext cx="1537800" cy="48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Visualization </a:t>
              </a:r>
              <a:endParaRPr sz="1800">
                <a:solidFill>
                  <a:schemeClr val="dk2"/>
                </a:solidFill>
              </a:endParaRPr>
            </a:p>
          </p:txBody>
        </p:sp>
        <p:cxnSp>
          <p:nvCxnSpPr>
            <p:cNvPr id="215" name="Google Shape;215;p24"/>
            <p:cNvCxnSpPr>
              <a:stCxn id="214" idx="3"/>
              <a:endCxn id="209" idx="1"/>
            </p:cNvCxnSpPr>
            <p:nvPr/>
          </p:nvCxnSpPr>
          <p:spPr>
            <a:xfrm flipH="1" rot="10800000">
              <a:off x="2214900" y="3147895"/>
              <a:ext cx="543000" cy="5004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16" name="Google Shape;216;p24"/>
          <p:cNvGrpSpPr/>
          <p:nvPr/>
        </p:nvGrpSpPr>
        <p:grpSpPr>
          <a:xfrm>
            <a:off x="6385975" y="3147900"/>
            <a:ext cx="2025900" cy="718500"/>
            <a:chOff x="6385975" y="3147900"/>
            <a:chExt cx="2025900" cy="718500"/>
          </a:xfrm>
        </p:grpSpPr>
        <p:sp>
          <p:nvSpPr>
            <p:cNvPr id="217" name="Google Shape;217;p24"/>
            <p:cNvSpPr txBox="1"/>
            <p:nvPr/>
          </p:nvSpPr>
          <p:spPr>
            <a:xfrm>
              <a:off x="7149475" y="3430200"/>
              <a:ext cx="1262400" cy="43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Interaction </a:t>
              </a:r>
              <a:endParaRPr sz="1800">
                <a:solidFill>
                  <a:schemeClr val="dk2"/>
                </a:solidFill>
              </a:endParaRPr>
            </a:p>
          </p:txBody>
        </p:sp>
        <p:cxnSp>
          <p:nvCxnSpPr>
            <p:cNvPr id="218" name="Google Shape;218;p24"/>
            <p:cNvCxnSpPr>
              <a:stCxn id="217" idx="1"/>
              <a:endCxn id="209" idx="3"/>
            </p:cNvCxnSpPr>
            <p:nvPr/>
          </p:nvCxnSpPr>
          <p:spPr>
            <a:xfrm rot="10800000">
              <a:off x="6385975" y="3147900"/>
              <a:ext cx="763500" cy="5004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MVC Example: Inventory Management</a:t>
            </a:r>
            <a:endParaRPr/>
          </a:p>
        </p:txBody>
      </p:sp>
      <p:sp>
        <p:nvSpPr>
          <p:cNvPr id="224" name="Google Shape;22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5"/>
          <p:cNvSpPr/>
          <p:nvPr/>
        </p:nvSpPr>
        <p:spPr>
          <a:xfrm>
            <a:off x="1431475" y="2364625"/>
            <a:ext cx="1944600" cy="992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View</a:t>
            </a:r>
            <a:endParaRPr sz="2400"/>
          </a:p>
        </p:txBody>
      </p:sp>
      <p:sp>
        <p:nvSpPr>
          <p:cNvPr id="226" name="Google Shape;226;p25"/>
          <p:cNvSpPr/>
          <p:nvPr/>
        </p:nvSpPr>
        <p:spPr>
          <a:xfrm>
            <a:off x="5554300" y="1372525"/>
            <a:ext cx="1944600" cy="992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Controller</a:t>
            </a:r>
            <a:endParaRPr sz="2400"/>
          </a:p>
        </p:txBody>
      </p:sp>
      <p:sp>
        <p:nvSpPr>
          <p:cNvPr id="227" name="Google Shape;227;p25"/>
          <p:cNvSpPr/>
          <p:nvPr/>
        </p:nvSpPr>
        <p:spPr>
          <a:xfrm>
            <a:off x="5554300" y="3356725"/>
            <a:ext cx="1944600" cy="992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Model</a:t>
            </a:r>
            <a:endParaRPr sz="2400"/>
          </a:p>
        </p:txBody>
      </p:sp>
      <p:cxnSp>
        <p:nvCxnSpPr>
          <p:cNvPr id="228" name="Google Shape;228;p25"/>
          <p:cNvCxnSpPr>
            <a:stCxn id="225" idx="3"/>
            <a:endCxn id="226" idx="1"/>
          </p:cNvCxnSpPr>
          <p:nvPr/>
        </p:nvCxnSpPr>
        <p:spPr>
          <a:xfrm flipH="1" rot="10800000">
            <a:off x="3376075" y="1868575"/>
            <a:ext cx="2178300" cy="99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" name="Google Shape;229;p25"/>
          <p:cNvCxnSpPr>
            <a:stCxn id="226" idx="2"/>
            <a:endCxn id="227" idx="0"/>
          </p:cNvCxnSpPr>
          <p:nvPr/>
        </p:nvCxnSpPr>
        <p:spPr>
          <a:xfrm>
            <a:off x="6526600" y="2364625"/>
            <a:ext cx="0" cy="99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0" name="Google Shape;230;p25"/>
          <p:cNvCxnSpPr>
            <a:stCxn id="227" idx="1"/>
            <a:endCxn id="225" idx="3"/>
          </p:cNvCxnSpPr>
          <p:nvPr/>
        </p:nvCxnSpPr>
        <p:spPr>
          <a:xfrm rot="10800000">
            <a:off x="3376000" y="2860675"/>
            <a:ext cx="2178300" cy="99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1" name="Google Shape;231;p25"/>
          <p:cNvPicPr preferRelativeResize="0"/>
          <p:nvPr/>
        </p:nvPicPr>
        <p:blipFill rotWithShape="1">
          <a:blip r:embed="rId3">
            <a:alphaModFix/>
          </a:blip>
          <a:srcRect b="2347" l="12167" r="12167" t="16132"/>
          <a:stretch/>
        </p:blipFill>
        <p:spPr>
          <a:xfrm>
            <a:off x="594187" y="1746614"/>
            <a:ext cx="3619175" cy="22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7075" y="2913249"/>
            <a:ext cx="1879050" cy="187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4300" y="1139350"/>
            <a:ext cx="1944602" cy="145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6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/>
              <a:t>…a</a:t>
            </a:r>
            <a:r>
              <a:rPr b="0" i="1" lang="en"/>
              <a:t>nd you can combine architecture patterns…</a:t>
            </a:r>
            <a:endParaRPr b="0" i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Combination #1: Client-server + layered</a:t>
            </a:r>
            <a:endParaRPr/>
          </a:p>
        </p:txBody>
      </p:sp>
      <p:sp>
        <p:nvSpPr>
          <p:cNvPr id="244" name="Google Shape;24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7"/>
          <p:cNvSpPr/>
          <p:nvPr/>
        </p:nvSpPr>
        <p:spPr>
          <a:xfrm>
            <a:off x="2697000" y="2522850"/>
            <a:ext cx="3750000" cy="229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7"/>
          <p:cNvSpPr/>
          <p:nvPr/>
        </p:nvSpPr>
        <p:spPr>
          <a:xfrm>
            <a:off x="3114925" y="3471150"/>
            <a:ext cx="3054900" cy="403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Business logic layer (do things)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7" name="Google Shape;247;p27"/>
          <p:cNvSpPr/>
          <p:nvPr/>
        </p:nvSpPr>
        <p:spPr>
          <a:xfrm>
            <a:off x="3114925" y="2791175"/>
            <a:ext cx="3054900" cy="4032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Presentation layer (UI stuff)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8" name="Google Shape;248;p27"/>
          <p:cNvSpPr/>
          <p:nvPr/>
        </p:nvSpPr>
        <p:spPr>
          <a:xfrm>
            <a:off x="3114925" y="4151125"/>
            <a:ext cx="3054900" cy="4032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access</a:t>
            </a:r>
            <a:r>
              <a:rPr lang="en">
                <a:solidFill>
                  <a:schemeClr val="lt1"/>
                </a:solidFill>
              </a:rPr>
              <a:t> layer (data)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9" name="Google Shape;249;p27"/>
          <p:cNvSpPr/>
          <p:nvPr/>
        </p:nvSpPr>
        <p:spPr>
          <a:xfrm>
            <a:off x="2697000" y="1407300"/>
            <a:ext cx="1759200" cy="5727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</a:t>
            </a:r>
            <a:endParaRPr/>
          </a:p>
        </p:txBody>
      </p:sp>
      <p:sp>
        <p:nvSpPr>
          <p:cNvPr id="250" name="Google Shape;250;p27"/>
          <p:cNvSpPr/>
          <p:nvPr/>
        </p:nvSpPr>
        <p:spPr>
          <a:xfrm>
            <a:off x="4687800" y="1407300"/>
            <a:ext cx="1759200" cy="5727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Phone app</a:t>
            </a:r>
            <a:endParaRPr/>
          </a:p>
        </p:txBody>
      </p:sp>
      <p:cxnSp>
        <p:nvCxnSpPr>
          <p:cNvPr id="251" name="Google Shape;251;p27"/>
          <p:cNvCxnSpPr>
            <a:stCxn id="249" idx="4"/>
            <a:endCxn id="247" idx="0"/>
          </p:cNvCxnSpPr>
          <p:nvPr/>
        </p:nvCxnSpPr>
        <p:spPr>
          <a:xfrm>
            <a:off x="3576600" y="1980000"/>
            <a:ext cx="1065900" cy="811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2" name="Google Shape;252;p27"/>
          <p:cNvCxnSpPr>
            <a:stCxn id="250" idx="4"/>
            <a:endCxn id="247" idx="0"/>
          </p:cNvCxnSpPr>
          <p:nvPr/>
        </p:nvCxnSpPr>
        <p:spPr>
          <a:xfrm flipH="1">
            <a:off x="4642500" y="1980000"/>
            <a:ext cx="924900" cy="811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3" name="Google Shape;253;p27"/>
          <p:cNvCxnSpPr>
            <a:stCxn id="247" idx="2"/>
            <a:endCxn id="246" idx="0"/>
          </p:cNvCxnSpPr>
          <p:nvPr/>
        </p:nvCxnSpPr>
        <p:spPr>
          <a:xfrm>
            <a:off x="4642375" y="3194375"/>
            <a:ext cx="0" cy="276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4" name="Google Shape;254;p27"/>
          <p:cNvCxnSpPr>
            <a:stCxn id="246" idx="2"/>
            <a:endCxn id="248" idx="0"/>
          </p:cNvCxnSpPr>
          <p:nvPr/>
        </p:nvCxnSpPr>
        <p:spPr>
          <a:xfrm>
            <a:off x="4642375" y="3874350"/>
            <a:ext cx="0" cy="276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Combination #2: Pipe &amp; Filter + MVC</a:t>
            </a:r>
            <a:endParaRPr/>
          </a:p>
        </p:txBody>
      </p:sp>
      <p:sp>
        <p:nvSpPr>
          <p:cNvPr id="260" name="Google Shape;26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8"/>
          <p:cNvSpPr/>
          <p:nvPr/>
        </p:nvSpPr>
        <p:spPr>
          <a:xfrm>
            <a:off x="311700" y="2481175"/>
            <a:ext cx="759000" cy="759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src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2" name="Google Shape;262;p28"/>
          <p:cNvSpPr/>
          <p:nvPr/>
        </p:nvSpPr>
        <p:spPr>
          <a:xfrm>
            <a:off x="1729498" y="2498275"/>
            <a:ext cx="996300" cy="7248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Filter</a:t>
            </a:r>
            <a:endParaRPr sz="2300"/>
          </a:p>
        </p:txBody>
      </p:sp>
      <p:sp>
        <p:nvSpPr>
          <p:cNvPr id="263" name="Google Shape;263;p28"/>
          <p:cNvSpPr/>
          <p:nvPr/>
        </p:nvSpPr>
        <p:spPr>
          <a:xfrm>
            <a:off x="3391200" y="2498275"/>
            <a:ext cx="996300" cy="7248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Filter</a:t>
            </a:r>
            <a:endParaRPr sz="2300"/>
          </a:p>
        </p:txBody>
      </p:sp>
      <p:sp>
        <p:nvSpPr>
          <p:cNvPr id="264" name="Google Shape;264;p28"/>
          <p:cNvSpPr/>
          <p:nvPr/>
        </p:nvSpPr>
        <p:spPr>
          <a:xfrm>
            <a:off x="1070700" y="2574325"/>
            <a:ext cx="6588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pipe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265" name="Google Shape;265;p28"/>
          <p:cNvSpPr/>
          <p:nvPr/>
        </p:nvSpPr>
        <p:spPr>
          <a:xfrm>
            <a:off x="2725800" y="2574325"/>
            <a:ext cx="6588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pipe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266" name="Google Shape;266;p28"/>
          <p:cNvSpPr/>
          <p:nvPr/>
        </p:nvSpPr>
        <p:spPr>
          <a:xfrm>
            <a:off x="4387500" y="2574325"/>
            <a:ext cx="6588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pipe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267" name="Google Shape;267;p28"/>
          <p:cNvSpPr/>
          <p:nvPr/>
        </p:nvSpPr>
        <p:spPr>
          <a:xfrm>
            <a:off x="5052900" y="2481175"/>
            <a:ext cx="996300" cy="7590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Model</a:t>
            </a:r>
            <a:endParaRPr sz="1800"/>
          </a:p>
        </p:txBody>
      </p:sp>
      <p:sp>
        <p:nvSpPr>
          <p:cNvPr id="268" name="Google Shape;268;p28"/>
          <p:cNvSpPr/>
          <p:nvPr/>
        </p:nvSpPr>
        <p:spPr>
          <a:xfrm>
            <a:off x="6607850" y="1722175"/>
            <a:ext cx="1325400" cy="7590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View</a:t>
            </a:r>
            <a:endParaRPr sz="1800"/>
          </a:p>
        </p:txBody>
      </p:sp>
      <p:sp>
        <p:nvSpPr>
          <p:cNvPr id="269" name="Google Shape;269;p28"/>
          <p:cNvSpPr/>
          <p:nvPr/>
        </p:nvSpPr>
        <p:spPr>
          <a:xfrm>
            <a:off x="6607850" y="3240175"/>
            <a:ext cx="1325400" cy="7590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Controller</a:t>
            </a:r>
            <a:endParaRPr sz="1800"/>
          </a:p>
        </p:txBody>
      </p:sp>
      <p:cxnSp>
        <p:nvCxnSpPr>
          <p:cNvPr id="270" name="Google Shape;270;p28"/>
          <p:cNvCxnSpPr>
            <a:stCxn id="267" idx="3"/>
            <a:endCxn id="269" idx="1"/>
          </p:cNvCxnSpPr>
          <p:nvPr/>
        </p:nvCxnSpPr>
        <p:spPr>
          <a:xfrm>
            <a:off x="6049200" y="2860675"/>
            <a:ext cx="558600" cy="759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71" name="Google Shape;271;p28"/>
          <p:cNvCxnSpPr>
            <a:stCxn id="267" idx="3"/>
            <a:endCxn id="268" idx="1"/>
          </p:cNvCxnSpPr>
          <p:nvPr/>
        </p:nvCxnSpPr>
        <p:spPr>
          <a:xfrm flipH="1" rot="10800000">
            <a:off x="6049200" y="2101675"/>
            <a:ext cx="558600" cy="759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2" name="Google Shape;272;p28"/>
          <p:cNvSpPr/>
          <p:nvPr/>
        </p:nvSpPr>
        <p:spPr>
          <a:xfrm>
            <a:off x="7992900" y="2481175"/>
            <a:ext cx="839400" cy="759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</a:t>
            </a:r>
            <a:endParaRPr/>
          </a:p>
        </p:txBody>
      </p:sp>
      <p:cxnSp>
        <p:nvCxnSpPr>
          <p:cNvPr id="273" name="Google Shape;273;p28"/>
          <p:cNvCxnSpPr>
            <a:stCxn id="268" idx="3"/>
            <a:endCxn id="272" idx="1"/>
          </p:cNvCxnSpPr>
          <p:nvPr/>
        </p:nvCxnSpPr>
        <p:spPr>
          <a:xfrm>
            <a:off x="7933250" y="2101675"/>
            <a:ext cx="182700" cy="490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" name="Google Shape;274;p28"/>
          <p:cNvCxnSpPr>
            <a:stCxn id="272" idx="3"/>
            <a:endCxn id="269" idx="3"/>
          </p:cNvCxnSpPr>
          <p:nvPr/>
        </p:nvCxnSpPr>
        <p:spPr>
          <a:xfrm flipH="1">
            <a:off x="7933127" y="3129022"/>
            <a:ext cx="182700" cy="490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to consider in an architecture</a:t>
            </a:r>
            <a:endParaRPr/>
          </a:p>
        </p:txBody>
      </p:sp>
      <p:sp>
        <p:nvSpPr>
          <p:cNvPr id="280" name="Google Shape;280;p29"/>
          <p:cNvSpPr txBox="1"/>
          <p:nvPr>
            <p:ph idx="1" type="body"/>
          </p:nvPr>
        </p:nvSpPr>
        <p:spPr>
          <a:xfrm>
            <a:off x="311700" y="1152475"/>
            <a:ext cx="8520600" cy="37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Level of abstraction</a:t>
            </a:r>
            <a:endParaRPr sz="24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Key aspects only</a:t>
            </a:r>
            <a:endParaRPr sz="19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Separation of concerns</a:t>
            </a:r>
            <a:endParaRPr sz="24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Strong cohesion WITHIN components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Loose coupling BETWEEN components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“... and …” =&gt; CODE SMELL!</a:t>
            </a:r>
            <a:endParaRPr sz="19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Modularity</a:t>
            </a:r>
            <a:endParaRPr sz="24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Decomposable architecture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Composable components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Localized changes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Localized errors</a:t>
            </a:r>
            <a:endParaRPr sz="1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architecture helps you succeed!</a:t>
            </a:r>
            <a:endParaRPr/>
          </a:p>
        </p:txBody>
      </p:sp>
      <p:sp>
        <p:nvSpPr>
          <p:cNvPr id="286" name="Google Shape;286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Architecture helps with…</a:t>
            </a:r>
            <a:endParaRPr sz="2200"/>
          </a:p>
          <a:p>
            <a:pPr indent="-368300" lvl="0" marL="9144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System understanding</a:t>
            </a:r>
            <a:endParaRPr sz="2200"/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Reuse</a:t>
            </a:r>
            <a:endParaRPr sz="2200"/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Development</a:t>
            </a:r>
            <a:endParaRPr sz="2200"/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Management</a:t>
            </a:r>
            <a:endParaRPr sz="2200"/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Communication/shared vision</a:t>
            </a:r>
            <a:endParaRPr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Design Patterns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“Architecture” make you think of?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150" y="1185275"/>
            <a:ext cx="4981701" cy="335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Aside: Object-Oriented Design</a:t>
            </a:r>
            <a:endParaRPr/>
          </a:p>
        </p:txBody>
      </p:sp>
      <p:sp>
        <p:nvSpPr>
          <p:cNvPr id="297" name="Google Shape;297;p32"/>
          <p:cNvSpPr/>
          <p:nvPr/>
        </p:nvSpPr>
        <p:spPr>
          <a:xfrm>
            <a:off x="3100950" y="1398625"/>
            <a:ext cx="2942100" cy="29241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Object</a:t>
            </a:r>
            <a:endParaRPr b="1"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Data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+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Functionality</a:t>
            </a:r>
            <a:endParaRPr sz="2600"/>
          </a:p>
        </p:txBody>
      </p:sp>
      <p:sp>
        <p:nvSpPr>
          <p:cNvPr id="298" name="Google Shape;298;p32"/>
          <p:cNvSpPr/>
          <p:nvPr/>
        </p:nvSpPr>
        <p:spPr>
          <a:xfrm>
            <a:off x="6597450" y="1459050"/>
            <a:ext cx="906300" cy="8067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2"/>
          <p:cNvSpPr/>
          <p:nvPr/>
        </p:nvSpPr>
        <p:spPr>
          <a:xfrm>
            <a:off x="6396425" y="2354575"/>
            <a:ext cx="906300" cy="8067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2"/>
          <p:cNvSpPr/>
          <p:nvPr/>
        </p:nvSpPr>
        <p:spPr>
          <a:xfrm>
            <a:off x="7503750" y="2017600"/>
            <a:ext cx="906300" cy="8067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2"/>
          <p:cNvSpPr/>
          <p:nvPr/>
        </p:nvSpPr>
        <p:spPr>
          <a:xfrm>
            <a:off x="7408075" y="3516025"/>
            <a:ext cx="906300" cy="806700"/>
          </a:xfrm>
          <a:prstGeom prst="ellipse">
            <a:avLst/>
          </a:prstGeom>
          <a:solidFill>
            <a:srgbClr val="A2C4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2"/>
          <p:cNvSpPr/>
          <p:nvPr/>
        </p:nvSpPr>
        <p:spPr>
          <a:xfrm>
            <a:off x="6501775" y="3762175"/>
            <a:ext cx="906300" cy="806700"/>
          </a:xfrm>
          <a:prstGeom prst="ellipse">
            <a:avLst/>
          </a:prstGeom>
          <a:solidFill>
            <a:srgbClr val="A2C4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2"/>
          <p:cNvSpPr/>
          <p:nvPr/>
        </p:nvSpPr>
        <p:spPr>
          <a:xfrm>
            <a:off x="1713550" y="1509900"/>
            <a:ext cx="906300" cy="8067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2"/>
          <p:cNvSpPr/>
          <p:nvPr/>
        </p:nvSpPr>
        <p:spPr>
          <a:xfrm>
            <a:off x="542850" y="1626050"/>
            <a:ext cx="906300" cy="8067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2"/>
          <p:cNvSpPr/>
          <p:nvPr/>
        </p:nvSpPr>
        <p:spPr>
          <a:xfrm>
            <a:off x="948975" y="1705950"/>
            <a:ext cx="906300" cy="8067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2"/>
          <p:cNvSpPr/>
          <p:nvPr/>
        </p:nvSpPr>
        <p:spPr>
          <a:xfrm>
            <a:off x="733950" y="2168400"/>
            <a:ext cx="906300" cy="8067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2"/>
          <p:cNvSpPr/>
          <p:nvPr/>
        </p:nvSpPr>
        <p:spPr>
          <a:xfrm>
            <a:off x="1570950" y="2017600"/>
            <a:ext cx="906300" cy="8067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2"/>
          <p:cNvSpPr/>
          <p:nvPr/>
        </p:nvSpPr>
        <p:spPr>
          <a:xfrm>
            <a:off x="1324625" y="3719675"/>
            <a:ext cx="906300" cy="806700"/>
          </a:xfrm>
          <a:prstGeom prst="ellipse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" name="Google Shape;309;p32"/>
          <p:cNvCxnSpPr>
            <a:stCxn id="299" idx="4"/>
            <a:endCxn id="302" idx="0"/>
          </p:cNvCxnSpPr>
          <p:nvPr/>
        </p:nvCxnSpPr>
        <p:spPr>
          <a:xfrm>
            <a:off x="6849575" y="3161275"/>
            <a:ext cx="105300" cy="60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0" name="Google Shape;310;p32"/>
          <p:cNvCxnSpPr>
            <a:stCxn id="297" idx="7"/>
            <a:endCxn id="298" idx="2"/>
          </p:cNvCxnSpPr>
          <p:nvPr/>
        </p:nvCxnSpPr>
        <p:spPr>
          <a:xfrm>
            <a:off x="5612189" y="1826850"/>
            <a:ext cx="985200" cy="3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11" name="Google Shape;311;p32"/>
          <p:cNvCxnSpPr>
            <a:stCxn id="297" idx="2"/>
            <a:endCxn id="307" idx="5"/>
          </p:cNvCxnSpPr>
          <p:nvPr/>
        </p:nvCxnSpPr>
        <p:spPr>
          <a:xfrm rot="10800000">
            <a:off x="2344650" y="2706175"/>
            <a:ext cx="756300" cy="15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12" name="Google Shape;312;p32"/>
          <p:cNvCxnSpPr>
            <a:stCxn id="306" idx="4"/>
            <a:endCxn id="308" idx="0"/>
          </p:cNvCxnSpPr>
          <p:nvPr/>
        </p:nvCxnSpPr>
        <p:spPr>
          <a:xfrm>
            <a:off x="1187100" y="2975100"/>
            <a:ext cx="590700" cy="74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3" name="Google Shape;313;p32"/>
          <p:cNvCxnSpPr>
            <a:stCxn id="308" idx="0"/>
            <a:endCxn id="307" idx="4"/>
          </p:cNvCxnSpPr>
          <p:nvPr/>
        </p:nvCxnSpPr>
        <p:spPr>
          <a:xfrm flipH="1" rot="10800000">
            <a:off x="1777775" y="2824175"/>
            <a:ext cx="246300" cy="89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4" name="Google Shape;314;p32"/>
          <p:cNvCxnSpPr>
            <a:stCxn id="299" idx="7"/>
            <a:endCxn id="300" idx="2"/>
          </p:cNvCxnSpPr>
          <p:nvPr/>
        </p:nvCxnSpPr>
        <p:spPr>
          <a:xfrm flipH="1" rot="10800000">
            <a:off x="7170000" y="2420813"/>
            <a:ext cx="333600" cy="5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5" name="Google Shape;315;p32"/>
          <p:cNvCxnSpPr>
            <a:stCxn id="300" idx="1"/>
            <a:endCxn id="298" idx="5"/>
          </p:cNvCxnSpPr>
          <p:nvPr/>
        </p:nvCxnSpPr>
        <p:spPr>
          <a:xfrm flipH="1">
            <a:off x="7370975" y="2135738"/>
            <a:ext cx="265500" cy="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6" name="Google Shape;316;p32"/>
          <p:cNvCxnSpPr>
            <a:stCxn id="300" idx="4"/>
            <a:endCxn id="301" idx="0"/>
          </p:cNvCxnSpPr>
          <p:nvPr/>
        </p:nvCxnSpPr>
        <p:spPr>
          <a:xfrm flipH="1">
            <a:off x="7861200" y="2824300"/>
            <a:ext cx="95700" cy="69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7" name="Google Shape;317;p32"/>
          <p:cNvCxnSpPr>
            <a:stCxn id="297" idx="5"/>
            <a:endCxn id="302" idx="2"/>
          </p:cNvCxnSpPr>
          <p:nvPr/>
        </p:nvCxnSpPr>
        <p:spPr>
          <a:xfrm>
            <a:off x="5612189" y="3894500"/>
            <a:ext cx="889500" cy="27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Aside: Object-Oriented Design</a:t>
            </a:r>
            <a:endParaRPr/>
          </a:p>
        </p:txBody>
      </p:sp>
      <p:sp>
        <p:nvSpPr>
          <p:cNvPr id="323" name="Google Shape;323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OO design is NOT required for your project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However!</a:t>
            </a:r>
            <a:endParaRPr sz="2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Some of the same principles apply in functional programming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You will USE objects (eg a Pandas dataframe, dictionaries, etc)</a:t>
            </a:r>
            <a:endParaRPr sz="18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Design</a:t>
            </a:r>
            <a:r>
              <a:rPr lang="en" sz="2200"/>
              <a:t> patterns</a:t>
            </a:r>
            <a:r>
              <a:rPr lang="en" sz="2200"/>
              <a:t> can help you write better code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200"/>
              <a:t>The following examples are simplified; please ask or research for more details</a:t>
            </a:r>
            <a:endParaRPr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design patterns</a:t>
            </a:r>
            <a:endParaRPr/>
          </a:p>
        </p:txBody>
      </p:sp>
      <p:sp>
        <p:nvSpPr>
          <p:cNvPr id="329" name="Google Shape;329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Creational patterns</a:t>
            </a:r>
            <a:endParaRPr sz="24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How do you create new objects?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Structural patterns</a:t>
            </a:r>
            <a:endParaRPr sz="24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How do you organize objects?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Behavioral patterns</a:t>
            </a:r>
            <a:endParaRPr sz="24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How do you communicate between objects?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Builder</a:t>
            </a:r>
            <a:endParaRPr/>
          </a:p>
        </p:txBody>
      </p:sp>
      <p:sp>
        <p:nvSpPr>
          <p:cNvPr id="335" name="Google Shape;335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Separate OBJECT CREATION from OBJECT REPRESENTATION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h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ouse = House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(windows,doors,rooms,hasGarage,hasSwimmingPool,...)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lang="en"/>
              <a:t>ersus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h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ouse = makeHouse()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	.addWindows(4)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	.addDoors(2)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	.addRooms(2)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	.addGarage()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	.build()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6" name="Google Shape;336;p35"/>
          <p:cNvSpPr txBox="1"/>
          <p:nvPr/>
        </p:nvSpPr>
        <p:spPr>
          <a:xfrm>
            <a:off x="6334650" y="199350"/>
            <a:ext cx="26427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2"/>
                </a:solidFill>
              </a:rPr>
              <a:t>CREATIONAL</a:t>
            </a:r>
            <a:endParaRPr i="1" sz="1600">
              <a:solidFill>
                <a:schemeClr val="dk2"/>
              </a:solidFill>
            </a:endParaRPr>
          </a:p>
        </p:txBody>
      </p:sp>
      <p:grpSp>
        <p:nvGrpSpPr>
          <p:cNvPr id="337" name="Google Shape;337;p35"/>
          <p:cNvGrpSpPr/>
          <p:nvPr/>
        </p:nvGrpSpPr>
        <p:grpSpPr>
          <a:xfrm>
            <a:off x="439450" y="1595050"/>
            <a:ext cx="4078200" cy="806550"/>
            <a:chOff x="439450" y="1595050"/>
            <a:chExt cx="4078200" cy="806550"/>
          </a:xfrm>
        </p:grpSpPr>
        <p:sp>
          <p:nvSpPr>
            <p:cNvPr id="338" name="Google Shape;338;p35"/>
            <p:cNvSpPr/>
            <p:nvPr/>
          </p:nvSpPr>
          <p:spPr>
            <a:xfrm>
              <a:off x="1703750" y="1975600"/>
              <a:ext cx="688800" cy="426000"/>
            </a:xfrm>
            <a:prstGeom prst="ellipse">
              <a:avLst/>
            </a:prstGeom>
            <a:noFill/>
            <a:ln cap="flat" cmpd="sng" w="9525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5"/>
            <p:cNvSpPr txBox="1"/>
            <p:nvPr/>
          </p:nvSpPr>
          <p:spPr>
            <a:xfrm>
              <a:off x="439450" y="1595050"/>
              <a:ext cx="4078200" cy="27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90000"/>
                  </a:solidFill>
                </a:rPr>
                <a:t>constructor (tied to a particular type of object)</a:t>
              </a:r>
              <a:endParaRPr>
                <a:solidFill>
                  <a:srgbClr val="990000"/>
                </a:solidFill>
              </a:endParaRPr>
            </a:p>
          </p:txBody>
        </p:sp>
        <p:cxnSp>
          <p:nvCxnSpPr>
            <p:cNvPr id="340" name="Google Shape;340;p35"/>
            <p:cNvCxnSpPr>
              <a:stCxn id="339" idx="2"/>
              <a:endCxn id="338" idx="7"/>
            </p:cNvCxnSpPr>
            <p:nvPr/>
          </p:nvCxnSpPr>
          <p:spPr>
            <a:xfrm flipH="1">
              <a:off x="2291650" y="1866850"/>
              <a:ext cx="186900" cy="171000"/>
            </a:xfrm>
            <a:prstGeom prst="straightConnector1">
              <a:avLst/>
            </a:prstGeom>
            <a:noFill/>
            <a:ln cap="flat" cmpd="sng" w="9525">
              <a:solidFill>
                <a:srgbClr val="CC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41" name="Google Shape;341;p35"/>
          <p:cNvGrpSpPr/>
          <p:nvPr/>
        </p:nvGrpSpPr>
        <p:grpSpPr>
          <a:xfrm>
            <a:off x="1693025" y="2735200"/>
            <a:ext cx="2879050" cy="426000"/>
            <a:chOff x="-860925" y="1042175"/>
            <a:chExt cx="2879050" cy="426000"/>
          </a:xfrm>
        </p:grpSpPr>
        <p:sp>
          <p:nvSpPr>
            <p:cNvPr id="342" name="Google Shape;342;p35"/>
            <p:cNvSpPr/>
            <p:nvPr/>
          </p:nvSpPr>
          <p:spPr>
            <a:xfrm>
              <a:off x="-860925" y="1042175"/>
              <a:ext cx="1488000" cy="426000"/>
            </a:xfrm>
            <a:prstGeom prst="ellipse">
              <a:avLst/>
            </a:prstGeom>
            <a:noFill/>
            <a:ln cap="flat" cmpd="sng" w="9525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5"/>
            <p:cNvSpPr txBox="1"/>
            <p:nvPr/>
          </p:nvSpPr>
          <p:spPr>
            <a:xfrm>
              <a:off x="1053025" y="1119275"/>
              <a:ext cx="965100" cy="27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90000"/>
                  </a:solidFill>
                </a:rPr>
                <a:t>builder</a:t>
              </a:r>
              <a:endParaRPr>
                <a:solidFill>
                  <a:srgbClr val="990000"/>
                </a:solidFill>
              </a:endParaRPr>
            </a:p>
          </p:txBody>
        </p:sp>
        <p:cxnSp>
          <p:nvCxnSpPr>
            <p:cNvPr id="344" name="Google Shape;344;p35"/>
            <p:cNvCxnSpPr>
              <a:stCxn id="343" idx="1"/>
              <a:endCxn id="342" idx="6"/>
            </p:cNvCxnSpPr>
            <p:nvPr/>
          </p:nvCxnSpPr>
          <p:spPr>
            <a:xfrm rot="10800000">
              <a:off x="627025" y="1255175"/>
              <a:ext cx="426000" cy="0"/>
            </a:xfrm>
            <a:prstGeom prst="straightConnector1">
              <a:avLst/>
            </a:prstGeom>
            <a:noFill/>
            <a:ln cap="flat" cmpd="sng" w="9525">
              <a:solidFill>
                <a:srgbClr val="CC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Lazy loading</a:t>
            </a:r>
            <a:endParaRPr/>
          </a:p>
        </p:txBody>
      </p:sp>
      <p:sp>
        <p:nvSpPr>
          <p:cNvPr id="350" name="Google Shape;350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Wait until something is needed to actually load it!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Possible example: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rame = read_csv(‘myfile.csv’)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nalysis1 = do_some_stuff_with_column_1(frame)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analysis2 = do_some_stuff_with_column_2(frame)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1" name="Google Shape;351;p36"/>
          <p:cNvSpPr txBox="1"/>
          <p:nvPr/>
        </p:nvSpPr>
        <p:spPr>
          <a:xfrm>
            <a:off x="6334650" y="199350"/>
            <a:ext cx="26427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2"/>
                </a:solidFill>
              </a:rPr>
              <a:t>CREATIONAL</a:t>
            </a:r>
            <a:endParaRPr i="1" sz="1600">
              <a:solidFill>
                <a:schemeClr val="dk2"/>
              </a:solidFill>
            </a:endParaRPr>
          </a:p>
        </p:txBody>
      </p:sp>
      <p:sp>
        <p:nvSpPr>
          <p:cNvPr id="352" name="Google Shape;352;p36"/>
          <p:cNvSpPr txBox="1"/>
          <p:nvPr/>
        </p:nvSpPr>
        <p:spPr>
          <a:xfrm>
            <a:off x="4114325" y="1613100"/>
            <a:ext cx="41289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Don’t actually read in the whole file yet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353" name="Google Shape;353;p36"/>
          <p:cNvCxnSpPr/>
          <p:nvPr/>
        </p:nvCxnSpPr>
        <p:spPr>
          <a:xfrm flipH="1">
            <a:off x="4060100" y="2002800"/>
            <a:ext cx="453000" cy="64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4" name="Google Shape;354;p36"/>
          <p:cNvSpPr txBox="1"/>
          <p:nvPr/>
        </p:nvSpPr>
        <p:spPr>
          <a:xfrm>
            <a:off x="6579325" y="2356225"/>
            <a:ext cx="22530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Now read column 1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355" name="Google Shape;355;p36"/>
          <p:cNvCxnSpPr>
            <a:stCxn id="354" idx="1"/>
          </p:cNvCxnSpPr>
          <p:nvPr/>
        </p:nvCxnSpPr>
        <p:spPr>
          <a:xfrm flipH="1">
            <a:off x="6126325" y="2623525"/>
            <a:ext cx="453000" cy="37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6" name="Google Shape;356;p36"/>
          <p:cNvSpPr txBox="1"/>
          <p:nvPr/>
        </p:nvSpPr>
        <p:spPr>
          <a:xfrm>
            <a:off x="6097350" y="3759225"/>
            <a:ext cx="22530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Now read column 2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357" name="Google Shape;357;p36"/>
          <p:cNvCxnSpPr>
            <a:stCxn id="356" idx="1"/>
          </p:cNvCxnSpPr>
          <p:nvPr/>
        </p:nvCxnSpPr>
        <p:spPr>
          <a:xfrm rot="10800000">
            <a:off x="5727450" y="3588825"/>
            <a:ext cx="369900" cy="4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Singleton</a:t>
            </a:r>
            <a:endParaRPr/>
          </a:p>
        </p:txBody>
      </p:sp>
      <p:sp>
        <p:nvSpPr>
          <p:cNvPr id="363" name="Google Shape;363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Globals =&gt; editable by other code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But I only want one!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 module Data: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__database = None</a:t>
            </a:r>
            <a:endParaRPr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ef getInstance() {</a:t>
            </a:r>
            <a:b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f __database is None:</a:t>
            </a:r>
            <a:b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       __database = loadDB()</a:t>
            </a:r>
            <a:b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eturn __database</a:t>
            </a:r>
            <a:endParaRPr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4" name="Google Shape;364;p37"/>
          <p:cNvSpPr txBox="1"/>
          <p:nvPr/>
        </p:nvSpPr>
        <p:spPr>
          <a:xfrm>
            <a:off x="6334650" y="199350"/>
            <a:ext cx="26427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2"/>
                </a:solidFill>
              </a:rPr>
              <a:t>CREATIONAL</a:t>
            </a:r>
            <a:endParaRPr i="1" sz="1600">
              <a:solidFill>
                <a:schemeClr val="dk2"/>
              </a:solidFill>
            </a:endParaRPr>
          </a:p>
        </p:txBody>
      </p:sp>
      <p:cxnSp>
        <p:nvCxnSpPr>
          <p:cNvPr id="365" name="Google Shape;365;p37"/>
          <p:cNvCxnSpPr/>
          <p:nvPr/>
        </p:nvCxnSpPr>
        <p:spPr>
          <a:xfrm flipH="1">
            <a:off x="2862625" y="2465550"/>
            <a:ext cx="886500" cy="20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6" name="Google Shape;366;p37"/>
          <p:cNvSpPr txBox="1"/>
          <p:nvPr/>
        </p:nvSpPr>
        <p:spPr>
          <a:xfrm>
            <a:off x="3749125" y="2253150"/>
            <a:ext cx="3499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What’s the problem here?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Immutability</a:t>
            </a:r>
            <a:endParaRPr/>
          </a:p>
        </p:txBody>
      </p:sp>
      <p:sp>
        <p:nvSpPr>
          <p:cNvPr id="372" name="Google Shape;372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an object, but don’t let anyone change its state.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Example?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Tuples!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 Python, this is HARD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Why?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Possible approaches: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tuples where possible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Check out </a:t>
            </a: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@dataclass(frozen=True)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3" name="Google Shape;373;p38"/>
          <p:cNvSpPr txBox="1"/>
          <p:nvPr/>
        </p:nvSpPr>
        <p:spPr>
          <a:xfrm>
            <a:off x="6334650" y="199350"/>
            <a:ext cx="26427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2"/>
                </a:solidFill>
              </a:rPr>
              <a:t>STRUCTURAL</a:t>
            </a:r>
            <a:endParaRPr i="1" sz="16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Iterator</a:t>
            </a:r>
            <a:endParaRPr/>
          </a:p>
        </p:txBody>
      </p:sp>
      <p:sp>
        <p:nvSpPr>
          <p:cNvPr id="379" name="Google Shape;379;p39"/>
          <p:cNvSpPr txBox="1"/>
          <p:nvPr>
            <p:ph idx="1" type="body"/>
          </p:nvPr>
        </p:nvSpPr>
        <p:spPr>
          <a:xfrm>
            <a:off x="311700" y="1152475"/>
            <a:ext cx="8520600" cy="3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Decouple container (list, set, dictionary, more complicated object…) from how you go through its elements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Simplest:	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for value in lst: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But you can implement your own for your own containers! In whatever order</a:t>
            </a:r>
            <a:endParaRPr/>
          </a:p>
        </p:txBody>
      </p:sp>
      <p:sp>
        <p:nvSpPr>
          <p:cNvPr id="380" name="Google Shape;380;p39"/>
          <p:cNvSpPr txBox="1"/>
          <p:nvPr/>
        </p:nvSpPr>
        <p:spPr>
          <a:xfrm>
            <a:off x="6334650" y="199350"/>
            <a:ext cx="26427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2"/>
                </a:solidFill>
              </a:rPr>
              <a:t>BEHAVIORAL</a:t>
            </a:r>
            <a:endParaRPr i="1" sz="1600">
              <a:solidFill>
                <a:schemeClr val="dk2"/>
              </a:solidFill>
            </a:endParaRPr>
          </a:p>
        </p:txBody>
      </p:sp>
      <p:sp>
        <p:nvSpPr>
          <p:cNvPr id="381" name="Google Shape;381;p39"/>
          <p:cNvSpPr/>
          <p:nvPr/>
        </p:nvSpPr>
        <p:spPr>
          <a:xfrm>
            <a:off x="507500" y="1613125"/>
            <a:ext cx="2292900" cy="72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a, b, c, d, e, …</a:t>
            </a:r>
            <a:endParaRPr/>
          </a:p>
        </p:txBody>
      </p:sp>
      <p:sp>
        <p:nvSpPr>
          <p:cNvPr id="382" name="Google Shape;382;p39"/>
          <p:cNvSpPr/>
          <p:nvPr/>
        </p:nvSpPr>
        <p:spPr>
          <a:xfrm>
            <a:off x="3670275" y="1576975"/>
            <a:ext cx="1576800" cy="797400"/>
          </a:xfrm>
          <a:prstGeom prst="ellipse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Iterator</a:t>
            </a:r>
            <a:endParaRPr/>
          </a:p>
        </p:txBody>
      </p:sp>
      <p:cxnSp>
        <p:nvCxnSpPr>
          <p:cNvPr id="383" name="Google Shape;383;p39"/>
          <p:cNvCxnSpPr>
            <a:stCxn id="382" idx="2"/>
            <a:endCxn id="381" idx="3"/>
          </p:cNvCxnSpPr>
          <p:nvPr/>
        </p:nvCxnSpPr>
        <p:spPr>
          <a:xfrm rot="10800000">
            <a:off x="2800275" y="1975675"/>
            <a:ext cx="87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Observer</a:t>
            </a:r>
            <a:endParaRPr/>
          </a:p>
        </p:txBody>
      </p:sp>
      <p:sp>
        <p:nvSpPr>
          <p:cNvPr id="389" name="Google Shape;389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Subject maintains list of observers</a:t>
            </a:r>
            <a:endParaRPr/>
          </a:p>
        </p:txBody>
      </p:sp>
      <p:sp>
        <p:nvSpPr>
          <p:cNvPr id="390" name="Google Shape;390;p40"/>
          <p:cNvSpPr txBox="1"/>
          <p:nvPr/>
        </p:nvSpPr>
        <p:spPr>
          <a:xfrm>
            <a:off x="6334650" y="199350"/>
            <a:ext cx="26427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2"/>
                </a:solidFill>
              </a:rPr>
              <a:t>BEHAVIORAL</a:t>
            </a:r>
            <a:endParaRPr i="1" sz="1600">
              <a:solidFill>
                <a:schemeClr val="dk2"/>
              </a:solidFill>
            </a:endParaRPr>
          </a:p>
        </p:txBody>
      </p:sp>
      <p:sp>
        <p:nvSpPr>
          <p:cNvPr id="391" name="Google Shape;391;p40"/>
          <p:cNvSpPr/>
          <p:nvPr/>
        </p:nvSpPr>
        <p:spPr>
          <a:xfrm>
            <a:off x="3448200" y="1839650"/>
            <a:ext cx="2247600" cy="1033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Subject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Observers: 1, 2, 3</a:t>
            </a:r>
            <a:endParaRPr/>
          </a:p>
        </p:txBody>
      </p:sp>
      <p:sp>
        <p:nvSpPr>
          <p:cNvPr id="392" name="Google Shape;392;p40"/>
          <p:cNvSpPr/>
          <p:nvPr/>
        </p:nvSpPr>
        <p:spPr>
          <a:xfrm>
            <a:off x="833750" y="3543425"/>
            <a:ext cx="1767300" cy="4530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Observer 1</a:t>
            </a:r>
            <a:endParaRPr/>
          </a:p>
        </p:txBody>
      </p:sp>
      <p:sp>
        <p:nvSpPr>
          <p:cNvPr id="393" name="Google Shape;393;p40"/>
          <p:cNvSpPr/>
          <p:nvPr/>
        </p:nvSpPr>
        <p:spPr>
          <a:xfrm>
            <a:off x="3688350" y="3543425"/>
            <a:ext cx="1767300" cy="4530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Observer 2</a:t>
            </a:r>
            <a:endParaRPr/>
          </a:p>
        </p:txBody>
      </p:sp>
      <p:sp>
        <p:nvSpPr>
          <p:cNvPr id="394" name="Google Shape;394;p40"/>
          <p:cNvSpPr/>
          <p:nvPr/>
        </p:nvSpPr>
        <p:spPr>
          <a:xfrm>
            <a:off x="6542950" y="3543425"/>
            <a:ext cx="1767300" cy="4530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Observer 3</a:t>
            </a:r>
            <a:endParaRPr/>
          </a:p>
        </p:txBody>
      </p:sp>
      <p:cxnSp>
        <p:nvCxnSpPr>
          <p:cNvPr id="395" name="Google Shape;395;p40"/>
          <p:cNvCxnSpPr>
            <a:endCxn id="391" idx="1"/>
          </p:cNvCxnSpPr>
          <p:nvPr/>
        </p:nvCxnSpPr>
        <p:spPr>
          <a:xfrm>
            <a:off x="1731000" y="2356250"/>
            <a:ext cx="1717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6" name="Google Shape;396;p40"/>
          <p:cNvSpPr txBox="1"/>
          <p:nvPr/>
        </p:nvSpPr>
        <p:spPr>
          <a:xfrm>
            <a:off x="1966550" y="1884975"/>
            <a:ext cx="12324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Update data</a:t>
            </a:r>
            <a:endParaRPr sz="1500">
              <a:solidFill>
                <a:schemeClr val="dk2"/>
              </a:solidFill>
            </a:endParaRPr>
          </a:p>
        </p:txBody>
      </p:sp>
      <p:cxnSp>
        <p:nvCxnSpPr>
          <p:cNvPr id="397" name="Google Shape;397;p40"/>
          <p:cNvCxnSpPr>
            <a:stCxn id="391" idx="2"/>
            <a:endCxn id="393" idx="0"/>
          </p:cNvCxnSpPr>
          <p:nvPr/>
        </p:nvCxnSpPr>
        <p:spPr>
          <a:xfrm>
            <a:off x="4572000" y="2872850"/>
            <a:ext cx="0" cy="67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8" name="Google Shape;398;p40"/>
          <p:cNvCxnSpPr>
            <a:stCxn id="391" idx="2"/>
            <a:endCxn id="392" idx="0"/>
          </p:cNvCxnSpPr>
          <p:nvPr/>
        </p:nvCxnSpPr>
        <p:spPr>
          <a:xfrm flipH="1">
            <a:off x="1717500" y="2872850"/>
            <a:ext cx="2854500" cy="67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9" name="Google Shape;399;p40"/>
          <p:cNvCxnSpPr>
            <a:stCxn id="391" idx="2"/>
            <a:endCxn id="394" idx="0"/>
          </p:cNvCxnSpPr>
          <p:nvPr/>
        </p:nvCxnSpPr>
        <p:spPr>
          <a:xfrm>
            <a:off x="4572000" y="2872850"/>
            <a:ext cx="2854500" cy="67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0" name="Google Shape;400;p40"/>
          <p:cNvSpPr txBox="1"/>
          <p:nvPr/>
        </p:nvSpPr>
        <p:spPr>
          <a:xfrm>
            <a:off x="2088925" y="2872850"/>
            <a:ext cx="12324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Update data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401" name="Google Shape;401;p40"/>
          <p:cNvSpPr txBox="1"/>
          <p:nvPr/>
        </p:nvSpPr>
        <p:spPr>
          <a:xfrm>
            <a:off x="3830075" y="2981638"/>
            <a:ext cx="12324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Update data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402" name="Google Shape;402;p40"/>
          <p:cNvSpPr txBox="1"/>
          <p:nvPr/>
        </p:nvSpPr>
        <p:spPr>
          <a:xfrm>
            <a:off x="6194100" y="2872850"/>
            <a:ext cx="12324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Update data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</a:t>
            </a:r>
            <a:endParaRPr/>
          </a:p>
        </p:txBody>
      </p:sp>
      <p:sp>
        <p:nvSpPr>
          <p:cNvPr id="408" name="Google Shape;408;p41"/>
          <p:cNvSpPr txBox="1"/>
          <p:nvPr>
            <p:ph idx="1" type="body"/>
          </p:nvPr>
        </p:nvSpPr>
        <p:spPr>
          <a:xfrm>
            <a:off x="311700" y="1152475"/>
            <a:ext cx="8520600" cy="36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Separate ALGORITHM (how it works) from OPERATION (what it is doing)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def travelTimeWalking(Loc a, Loc b)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def travelTimeDriving(Loc a, Loc b)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def travelTimeBiking(Loc a, Loc b)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versus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ef travelTime(TransportationStrategy strategy, Loc a, Loc b):	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9" name="Google Shape;409;p41"/>
          <p:cNvSpPr txBox="1"/>
          <p:nvPr/>
        </p:nvSpPr>
        <p:spPr>
          <a:xfrm>
            <a:off x="6334650" y="199350"/>
            <a:ext cx="26427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2"/>
                </a:solidFill>
              </a:rPr>
              <a:t>BEHAVIORAL</a:t>
            </a:r>
            <a:endParaRPr i="1"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“Design” make you think of?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610524" cy="259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2000" y="1874650"/>
            <a:ext cx="4340302" cy="289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Access Object (DAO)</a:t>
            </a:r>
            <a:endParaRPr/>
          </a:p>
        </p:txBody>
      </p:sp>
      <p:sp>
        <p:nvSpPr>
          <p:cNvPr id="415" name="Google Shape;415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Separate data access code from business logic/“do stuff code”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Translates underlying data format to usable “objects”</a:t>
            </a:r>
            <a:endParaRPr/>
          </a:p>
        </p:txBody>
      </p:sp>
      <p:sp>
        <p:nvSpPr>
          <p:cNvPr id="416" name="Google Shape;416;p42"/>
          <p:cNvSpPr txBox="1"/>
          <p:nvPr/>
        </p:nvSpPr>
        <p:spPr>
          <a:xfrm>
            <a:off x="6334650" y="199350"/>
            <a:ext cx="26427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2"/>
                </a:solidFill>
              </a:rPr>
              <a:t>BEHAVIORAL</a:t>
            </a:r>
            <a:endParaRPr i="1" sz="1600">
              <a:solidFill>
                <a:schemeClr val="dk2"/>
              </a:solidFill>
            </a:endParaRPr>
          </a:p>
        </p:txBody>
      </p:sp>
      <p:sp>
        <p:nvSpPr>
          <p:cNvPr id="417" name="Google Shape;417;p42"/>
          <p:cNvSpPr/>
          <p:nvPr/>
        </p:nvSpPr>
        <p:spPr>
          <a:xfrm>
            <a:off x="2679150" y="3674275"/>
            <a:ext cx="3785700" cy="5727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Database/CSV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418" name="Google Shape;418;p42"/>
          <p:cNvSpPr/>
          <p:nvPr/>
        </p:nvSpPr>
        <p:spPr>
          <a:xfrm>
            <a:off x="2679150" y="2956700"/>
            <a:ext cx="3785700" cy="5727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DAO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419" name="Google Shape;419;p42"/>
          <p:cNvSpPr/>
          <p:nvPr/>
        </p:nvSpPr>
        <p:spPr>
          <a:xfrm>
            <a:off x="2679150" y="2239125"/>
            <a:ext cx="3785700" cy="5727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Business logic</a:t>
            </a:r>
            <a:endParaRPr b="1" sz="2000">
              <a:solidFill>
                <a:schemeClr val="lt1"/>
              </a:solidFill>
            </a:endParaRPr>
          </a:p>
        </p:txBody>
      </p:sp>
      <p:cxnSp>
        <p:nvCxnSpPr>
          <p:cNvPr id="420" name="Google Shape;420;p42"/>
          <p:cNvCxnSpPr>
            <a:stCxn id="419" idx="2"/>
            <a:endCxn id="418" idx="0"/>
          </p:cNvCxnSpPr>
          <p:nvPr/>
        </p:nvCxnSpPr>
        <p:spPr>
          <a:xfrm>
            <a:off x="4572000" y="2811825"/>
            <a:ext cx="0" cy="14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1" name="Google Shape;421;p42"/>
          <p:cNvCxnSpPr>
            <a:stCxn id="418" idx="2"/>
            <a:endCxn id="417" idx="0"/>
          </p:cNvCxnSpPr>
          <p:nvPr/>
        </p:nvCxnSpPr>
        <p:spPr>
          <a:xfrm>
            <a:off x="4572000" y="3529400"/>
            <a:ext cx="0" cy="14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2" name="Google Shape;422;p42"/>
          <p:cNvSpPr txBox="1"/>
          <p:nvPr/>
        </p:nvSpPr>
        <p:spPr>
          <a:xfrm>
            <a:off x="6860275" y="2571750"/>
            <a:ext cx="19032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What does this structure remind you of?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patterns</a:t>
            </a:r>
            <a:endParaRPr/>
          </a:p>
        </p:txBody>
      </p:sp>
      <p:sp>
        <p:nvSpPr>
          <p:cNvPr id="428" name="Google Shape;428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Wikipedia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Python Patterns Guide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“Gang of Four” Design Patterns book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Exercise: architecture/design patterns in your project</a:t>
            </a:r>
            <a:endParaRPr/>
          </a:p>
        </p:txBody>
      </p:sp>
      <p:sp>
        <p:nvSpPr>
          <p:cNvPr id="434" name="Google Shape;434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Consider your component design from last week:</a:t>
            </a:r>
            <a:endParaRPr sz="2000"/>
          </a:p>
          <a:p>
            <a:pPr indent="-355600" lvl="0" marL="9144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Do you see any of today’s architecture or design patterns in your design so far?</a:t>
            </a:r>
            <a:endParaRPr sz="2000"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How might you make your design stronger with one of today’s patterns?</a:t>
            </a:r>
            <a:endParaRPr sz="2000"/>
          </a:p>
          <a:p>
            <a:pPr indent="-330200" lvl="1" marL="13716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Improving</a:t>
            </a:r>
            <a:r>
              <a:rPr lang="en" sz="1600"/>
              <a:t> “separation of concerns”</a:t>
            </a:r>
            <a:endParaRPr sz="1600"/>
          </a:p>
          <a:p>
            <a:pPr indent="-330200" lvl="1" marL="13716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Improving modularity</a:t>
            </a:r>
            <a:endParaRPr sz="1600"/>
          </a:p>
          <a:p>
            <a:pPr indent="-330200" lvl="1" marL="13716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Improving abstraction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Iterate on your design and work on converting to milestones, if you haven’t already.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Translation to software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2272050" y="1152475"/>
            <a:ext cx="4599900" cy="5727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lt1"/>
                </a:solidFill>
              </a:rPr>
              <a:t>User Stories</a:t>
            </a:r>
            <a:endParaRPr b="1" sz="2700">
              <a:solidFill>
                <a:schemeClr val="lt1"/>
              </a:solidFill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2272050" y="1859925"/>
            <a:ext cx="4599900" cy="5727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lt1"/>
                </a:solidFill>
              </a:rPr>
              <a:t>Use Cases / Requirements</a:t>
            </a:r>
            <a:endParaRPr b="1" sz="2700">
              <a:solidFill>
                <a:schemeClr val="lt1"/>
              </a:solidFill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2272050" y="2567375"/>
            <a:ext cx="4599900" cy="5727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lt1"/>
                </a:solidFill>
              </a:rPr>
              <a:t>Architecture</a:t>
            </a:r>
            <a:endParaRPr b="1" sz="2700">
              <a:solidFill>
                <a:schemeClr val="lt1"/>
              </a:solidFill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2272050" y="3274825"/>
            <a:ext cx="4599900" cy="5727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lt1"/>
                </a:solidFill>
              </a:rPr>
              <a:t>Design</a:t>
            </a:r>
            <a:endParaRPr b="1" sz="2700">
              <a:solidFill>
                <a:schemeClr val="lt1"/>
              </a:solidFill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2272050" y="3982275"/>
            <a:ext cx="4599900" cy="5727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lt1"/>
                </a:solidFill>
              </a:rPr>
              <a:t>Code</a:t>
            </a:r>
            <a:endParaRPr b="1" sz="2700">
              <a:solidFill>
                <a:schemeClr val="lt1"/>
              </a:solidFill>
            </a:endParaRPr>
          </a:p>
        </p:txBody>
      </p:sp>
      <p:sp>
        <p:nvSpPr>
          <p:cNvPr id="91" name="Google Shape;91;p16"/>
          <p:cNvSpPr/>
          <p:nvPr/>
        </p:nvSpPr>
        <p:spPr>
          <a:xfrm rot="5400000">
            <a:off x="-54900" y="2421025"/>
            <a:ext cx="3426300" cy="87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Development Process</a:t>
            </a:r>
            <a:endParaRPr sz="2000"/>
          </a:p>
        </p:txBody>
      </p:sp>
      <p:sp>
        <p:nvSpPr>
          <p:cNvPr id="92" name="Google Shape;92;p16"/>
          <p:cNvSpPr/>
          <p:nvPr/>
        </p:nvSpPr>
        <p:spPr>
          <a:xfrm rot="-5400000">
            <a:off x="5772600" y="2421025"/>
            <a:ext cx="3426300" cy="87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Level of Abstraction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Levels of abstraction</a:t>
            </a:r>
            <a:endParaRPr/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311700" y="1152475"/>
            <a:ext cx="8520600" cy="37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Both software and design are ABSTRACT.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Ignoring insignificant details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Focusing on most important properties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Considering components and interactions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But what is “insignificant detail” and “important” and “components” changes.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Last lecture → you probably had </a:t>
            </a:r>
            <a:r>
              <a:rPr lang="en"/>
              <a:t>several</a:t>
            </a:r>
            <a:r>
              <a:rPr lang="en"/>
              <a:t> different levels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#1: Pipe &amp; Filter</a:t>
            </a:r>
            <a:endParaRPr/>
          </a:p>
        </p:txBody>
      </p:sp>
      <p:sp>
        <p:nvSpPr>
          <p:cNvPr id="104" name="Google Shape;104;p18"/>
          <p:cNvSpPr/>
          <p:nvPr/>
        </p:nvSpPr>
        <p:spPr>
          <a:xfrm>
            <a:off x="522850" y="2192250"/>
            <a:ext cx="759000" cy="759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src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5" name="Google Shape;105;p18"/>
          <p:cNvSpPr/>
          <p:nvPr/>
        </p:nvSpPr>
        <p:spPr>
          <a:xfrm>
            <a:off x="1668600" y="2072550"/>
            <a:ext cx="5806800" cy="9984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7862150" y="2192250"/>
            <a:ext cx="759000" cy="759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sink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2040838" y="2209350"/>
            <a:ext cx="1182000" cy="7248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Filter</a:t>
            </a:r>
            <a:endParaRPr sz="2300"/>
          </a:p>
        </p:txBody>
      </p:sp>
      <p:sp>
        <p:nvSpPr>
          <p:cNvPr id="108" name="Google Shape;108;p18"/>
          <p:cNvSpPr/>
          <p:nvPr/>
        </p:nvSpPr>
        <p:spPr>
          <a:xfrm>
            <a:off x="3981850" y="2209350"/>
            <a:ext cx="1182000" cy="7248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Filter</a:t>
            </a:r>
            <a:endParaRPr sz="2300"/>
          </a:p>
        </p:txBody>
      </p:sp>
      <p:sp>
        <p:nvSpPr>
          <p:cNvPr id="109" name="Google Shape;109;p18"/>
          <p:cNvSpPr/>
          <p:nvPr/>
        </p:nvSpPr>
        <p:spPr>
          <a:xfrm>
            <a:off x="1281850" y="2285400"/>
            <a:ext cx="7590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pipe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7103050" y="2285400"/>
            <a:ext cx="7590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pipe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3222250" y="2285400"/>
            <a:ext cx="7590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pipe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2" name="Google Shape;112;p18"/>
          <p:cNvSpPr/>
          <p:nvPr/>
        </p:nvSpPr>
        <p:spPr>
          <a:xfrm>
            <a:off x="5162650" y="2285400"/>
            <a:ext cx="7590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pipe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3" name="Google Shape;113;p18"/>
          <p:cNvSpPr/>
          <p:nvPr/>
        </p:nvSpPr>
        <p:spPr>
          <a:xfrm>
            <a:off x="5922850" y="2209350"/>
            <a:ext cx="1182000" cy="7248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Filter</a:t>
            </a:r>
            <a:endParaRPr sz="2300"/>
          </a:p>
        </p:txBody>
      </p:sp>
      <p:grpSp>
        <p:nvGrpSpPr>
          <p:cNvPr id="114" name="Google Shape;114;p18"/>
          <p:cNvGrpSpPr/>
          <p:nvPr/>
        </p:nvGrpSpPr>
        <p:grpSpPr>
          <a:xfrm>
            <a:off x="1073675" y="2934125"/>
            <a:ext cx="2699400" cy="1741500"/>
            <a:chOff x="1073675" y="2934125"/>
            <a:chExt cx="2699400" cy="1741500"/>
          </a:xfrm>
        </p:grpSpPr>
        <p:sp>
          <p:nvSpPr>
            <p:cNvPr id="115" name="Google Shape;115;p18"/>
            <p:cNvSpPr txBox="1"/>
            <p:nvPr/>
          </p:nvSpPr>
          <p:spPr>
            <a:xfrm>
              <a:off x="1073675" y="3677225"/>
              <a:ext cx="2699400" cy="9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Filter does some computation or modification of the data</a:t>
              </a:r>
              <a:endParaRPr sz="1800">
                <a:solidFill>
                  <a:schemeClr val="dk2"/>
                </a:solidFill>
              </a:endParaRPr>
            </a:p>
          </p:txBody>
        </p:sp>
        <p:cxnSp>
          <p:nvCxnSpPr>
            <p:cNvPr id="116" name="Google Shape;116;p18"/>
            <p:cNvCxnSpPr>
              <a:stCxn id="115" idx="0"/>
              <a:endCxn id="107" idx="2"/>
            </p:cNvCxnSpPr>
            <p:nvPr/>
          </p:nvCxnSpPr>
          <p:spPr>
            <a:xfrm flipH="1" rot="10800000">
              <a:off x="2423375" y="2934125"/>
              <a:ext cx="208500" cy="7431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17" name="Google Shape;117;p18"/>
          <p:cNvGrpSpPr/>
          <p:nvPr/>
        </p:nvGrpSpPr>
        <p:grpSpPr>
          <a:xfrm>
            <a:off x="4498550" y="924800"/>
            <a:ext cx="2976900" cy="1360570"/>
            <a:chOff x="513200" y="3525999"/>
            <a:chExt cx="2976900" cy="2171700"/>
          </a:xfrm>
        </p:grpSpPr>
        <p:sp>
          <p:nvSpPr>
            <p:cNvPr id="118" name="Google Shape;118;p18"/>
            <p:cNvSpPr txBox="1"/>
            <p:nvPr/>
          </p:nvSpPr>
          <p:spPr>
            <a:xfrm>
              <a:off x="513200" y="3525999"/>
              <a:ext cx="2976900" cy="9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Pipes pass the data to the next filter, or to the sink</a:t>
              </a:r>
              <a:endParaRPr sz="1800">
                <a:solidFill>
                  <a:schemeClr val="dk2"/>
                </a:solidFill>
              </a:endParaRPr>
            </a:p>
          </p:txBody>
        </p:sp>
        <p:cxnSp>
          <p:nvCxnSpPr>
            <p:cNvPr id="119" name="Google Shape;119;p18"/>
            <p:cNvCxnSpPr>
              <a:stCxn id="118" idx="2"/>
              <a:endCxn id="112" idx="0"/>
            </p:cNvCxnSpPr>
            <p:nvPr/>
          </p:nvCxnSpPr>
          <p:spPr>
            <a:xfrm flipH="1">
              <a:off x="1650050" y="4524399"/>
              <a:ext cx="351600" cy="11733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20" name="Google Shape;120;p18"/>
          <p:cNvGrpSpPr/>
          <p:nvPr/>
        </p:nvGrpSpPr>
        <p:grpSpPr>
          <a:xfrm>
            <a:off x="311700" y="1142550"/>
            <a:ext cx="3050700" cy="1161000"/>
            <a:chOff x="986400" y="4131325"/>
            <a:chExt cx="3050700" cy="1161000"/>
          </a:xfrm>
        </p:grpSpPr>
        <p:sp>
          <p:nvSpPr>
            <p:cNvPr id="121" name="Google Shape;121;p18"/>
            <p:cNvSpPr txBox="1"/>
            <p:nvPr/>
          </p:nvSpPr>
          <p:spPr>
            <a:xfrm>
              <a:off x="986400" y="4131325"/>
              <a:ext cx="3050700" cy="41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Where the data comes from</a:t>
              </a:r>
              <a:endParaRPr sz="1800">
                <a:solidFill>
                  <a:schemeClr val="dk2"/>
                </a:solidFill>
              </a:endParaRPr>
            </a:p>
          </p:txBody>
        </p:sp>
        <p:cxnSp>
          <p:nvCxnSpPr>
            <p:cNvPr id="122" name="Google Shape;122;p18"/>
            <p:cNvCxnSpPr>
              <a:stCxn id="121" idx="2"/>
              <a:endCxn id="104" idx="7"/>
            </p:cNvCxnSpPr>
            <p:nvPr/>
          </p:nvCxnSpPr>
          <p:spPr>
            <a:xfrm flipH="1">
              <a:off x="1845450" y="4549825"/>
              <a:ext cx="666300" cy="7425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23" name="Google Shape;123;p18"/>
          <p:cNvGrpSpPr/>
          <p:nvPr/>
        </p:nvGrpSpPr>
        <p:grpSpPr>
          <a:xfrm>
            <a:off x="7475400" y="2951375"/>
            <a:ext cx="1362000" cy="1455300"/>
            <a:chOff x="7475400" y="2951375"/>
            <a:chExt cx="1362000" cy="1455300"/>
          </a:xfrm>
        </p:grpSpPr>
        <p:sp>
          <p:nvSpPr>
            <p:cNvPr id="124" name="Google Shape;124;p18"/>
            <p:cNvSpPr txBox="1"/>
            <p:nvPr/>
          </p:nvSpPr>
          <p:spPr>
            <a:xfrm>
              <a:off x="7475400" y="3946175"/>
              <a:ext cx="1362000" cy="46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Some kind of output</a:t>
              </a:r>
              <a:endParaRPr sz="1800">
                <a:solidFill>
                  <a:schemeClr val="dk2"/>
                </a:solidFill>
              </a:endParaRPr>
            </a:p>
          </p:txBody>
        </p:sp>
        <p:cxnSp>
          <p:nvCxnSpPr>
            <p:cNvPr id="125" name="Google Shape;125;p18"/>
            <p:cNvCxnSpPr>
              <a:stCxn id="124" idx="0"/>
              <a:endCxn id="106" idx="4"/>
            </p:cNvCxnSpPr>
            <p:nvPr/>
          </p:nvCxnSpPr>
          <p:spPr>
            <a:xfrm flipH="1" rot="10800000">
              <a:off x="8156400" y="2951375"/>
              <a:ext cx="85200" cy="9948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 &amp; Filter Example: Code Compiler</a:t>
            </a:r>
            <a:endParaRPr/>
          </a:p>
        </p:txBody>
      </p:sp>
      <p:sp>
        <p:nvSpPr>
          <p:cNvPr id="131" name="Google Shape;131;p19"/>
          <p:cNvSpPr/>
          <p:nvPr/>
        </p:nvSpPr>
        <p:spPr>
          <a:xfrm>
            <a:off x="1281000" y="1600400"/>
            <a:ext cx="759000" cy="759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File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2" name="Google Shape;132;p19"/>
          <p:cNvSpPr/>
          <p:nvPr/>
        </p:nvSpPr>
        <p:spPr>
          <a:xfrm>
            <a:off x="2555525" y="2784100"/>
            <a:ext cx="1424100" cy="759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Compiled File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3" name="Google Shape;133;p19"/>
          <p:cNvSpPr/>
          <p:nvPr/>
        </p:nvSpPr>
        <p:spPr>
          <a:xfrm>
            <a:off x="2798988" y="1617500"/>
            <a:ext cx="1182000" cy="7248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Tokenizer</a:t>
            </a:r>
            <a:endParaRPr sz="1700"/>
          </a:p>
        </p:txBody>
      </p:sp>
      <p:sp>
        <p:nvSpPr>
          <p:cNvPr id="134" name="Google Shape;134;p19"/>
          <p:cNvSpPr/>
          <p:nvPr/>
        </p:nvSpPr>
        <p:spPr>
          <a:xfrm>
            <a:off x="4740000" y="1617500"/>
            <a:ext cx="1182000" cy="7248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Parser</a:t>
            </a:r>
            <a:endParaRPr sz="1700"/>
          </a:p>
        </p:txBody>
      </p:sp>
      <p:sp>
        <p:nvSpPr>
          <p:cNvPr id="135" name="Google Shape;135;p19"/>
          <p:cNvSpPr/>
          <p:nvPr/>
        </p:nvSpPr>
        <p:spPr>
          <a:xfrm>
            <a:off x="2040000" y="1693550"/>
            <a:ext cx="7590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pipe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6" name="Google Shape;136;p19"/>
          <p:cNvSpPr/>
          <p:nvPr/>
        </p:nvSpPr>
        <p:spPr>
          <a:xfrm>
            <a:off x="3980400" y="1693550"/>
            <a:ext cx="7590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pipe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7" name="Google Shape;137;p19"/>
          <p:cNvSpPr/>
          <p:nvPr/>
        </p:nvSpPr>
        <p:spPr>
          <a:xfrm>
            <a:off x="5920800" y="1693550"/>
            <a:ext cx="7590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pipe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8" name="Google Shape;138;p19"/>
          <p:cNvSpPr/>
          <p:nvPr/>
        </p:nvSpPr>
        <p:spPr>
          <a:xfrm>
            <a:off x="6681000" y="1617500"/>
            <a:ext cx="1182000" cy="7248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Semantic validation</a:t>
            </a:r>
            <a:endParaRPr sz="1700"/>
          </a:p>
        </p:txBody>
      </p:sp>
      <p:sp>
        <p:nvSpPr>
          <p:cNvPr id="139" name="Google Shape;139;p19"/>
          <p:cNvSpPr/>
          <p:nvPr/>
        </p:nvSpPr>
        <p:spPr>
          <a:xfrm>
            <a:off x="6681000" y="2801200"/>
            <a:ext cx="1182000" cy="7248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Bytecode generator</a:t>
            </a:r>
            <a:endParaRPr sz="1700"/>
          </a:p>
        </p:txBody>
      </p:sp>
      <p:sp>
        <p:nvSpPr>
          <p:cNvPr id="140" name="Google Shape;140;p19"/>
          <p:cNvSpPr/>
          <p:nvPr/>
        </p:nvSpPr>
        <p:spPr>
          <a:xfrm>
            <a:off x="4740000" y="2801200"/>
            <a:ext cx="1182000" cy="7248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Optimizer</a:t>
            </a:r>
            <a:endParaRPr sz="1700"/>
          </a:p>
        </p:txBody>
      </p:sp>
      <p:sp>
        <p:nvSpPr>
          <p:cNvPr id="141" name="Google Shape;141;p19"/>
          <p:cNvSpPr/>
          <p:nvPr/>
        </p:nvSpPr>
        <p:spPr>
          <a:xfrm>
            <a:off x="5920800" y="2877250"/>
            <a:ext cx="759000" cy="572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pipe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2" name="Google Shape;142;p19"/>
          <p:cNvSpPr/>
          <p:nvPr/>
        </p:nvSpPr>
        <p:spPr>
          <a:xfrm>
            <a:off x="3980400" y="2877250"/>
            <a:ext cx="759000" cy="572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pipe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3" name="Google Shape;143;p19"/>
          <p:cNvSpPr/>
          <p:nvPr/>
        </p:nvSpPr>
        <p:spPr>
          <a:xfrm>
            <a:off x="6864450" y="2342300"/>
            <a:ext cx="815100" cy="459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pipe</a:t>
            </a:r>
            <a:endParaRPr sz="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#2: </a:t>
            </a:r>
            <a:r>
              <a:rPr lang="en"/>
              <a:t>Client-Server</a:t>
            </a:r>
            <a:endParaRPr/>
          </a:p>
        </p:txBody>
      </p:sp>
      <p:pic>
        <p:nvPicPr>
          <p:cNvPr id="149" name="Google Shape;14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850" y="1017725"/>
            <a:ext cx="6368294" cy="38209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" name="Google Shape;150;p20"/>
          <p:cNvGrpSpPr/>
          <p:nvPr/>
        </p:nvGrpSpPr>
        <p:grpSpPr>
          <a:xfrm>
            <a:off x="3672300" y="1480400"/>
            <a:ext cx="2897700" cy="1457425"/>
            <a:chOff x="3672300" y="1480400"/>
            <a:chExt cx="2897700" cy="1457425"/>
          </a:xfrm>
        </p:grpSpPr>
        <p:grpSp>
          <p:nvGrpSpPr>
            <p:cNvPr id="151" name="Google Shape;151;p20"/>
            <p:cNvGrpSpPr/>
            <p:nvPr/>
          </p:nvGrpSpPr>
          <p:grpSpPr>
            <a:xfrm>
              <a:off x="3672300" y="1480400"/>
              <a:ext cx="1342725" cy="814800"/>
              <a:chOff x="3672300" y="1480400"/>
              <a:chExt cx="1342725" cy="814800"/>
            </a:xfrm>
          </p:grpSpPr>
          <p:cxnSp>
            <p:nvCxnSpPr>
              <p:cNvPr id="152" name="Google Shape;152;p20"/>
              <p:cNvCxnSpPr/>
              <p:nvPr/>
            </p:nvCxnSpPr>
            <p:spPr>
              <a:xfrm>
                <a:off x="3672300" y="1480400"/>
                <a:ext cx="573900" cy="814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E0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53" name="Google Shape;153;p20"/>
              <p:cNvSpPr txBox="1"/>
              <p:nvPr/>
            </p:nvSpPr>
            <p:spPr>
              <a:xfrm>
                <a:off x="3936225" y="1560725"/>
                <a:ext cx="1078800" cy="47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2"/>
                    </a:solidFill>
                  </a:rPr>
                  <a:t>request</a:t>
                </a:r>
                <a:endParaRPr sz="1800">
                  <a:solidFill>
                    <a:schemeClr val="dk2"/>
                  </a:solidFill>
                </a:endParaRPr>
              </a:p>
            </p:txBody>
          </p:sp>
        </p:grpSp>
        <p:grpSp>
          <p:nvGrpSpPr>
            <p:cNvPr id="154" name="Google Shape;154;p20"/>
            <p:cNvGrpSpPr/>
            <p:nvPr/>
          </p:nvGrpSpPr>
          <p:grpSpPr>
            <a:xfrm>
              <a:off x="5491200" y="2467425"/>
              <a:ext cx="1078800" cy="470400"/>
              <a:chOff x="5338800" y="2315025"/>
              <a:chExt cx="1078800" cy="470400"/>
            </a:xfrm>
          </p:grpSpPr>
          <p:cxnSp>
            <p:nvCxnSpPr>
              <p:cNvPr id="155" name="Google Shape;155;p20"/>
              <p:cNvCxnSpPr/>
              <p:nvPr/>
            </p:nvCxnSpPr>
            <p:spPr>
              <a:xfrm>
                <a:off x="5470800" y="2785425"/>
                <a:ext cx="8148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E0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56" name="Google Shape;156;p20"/>
              <p:cNvSpPr txBox="1"/>
              <p:nvPr/>
            </p:nvSpPr>
            <p:spPr>
              <a:xfrm>
                <a:off x="5338800" y="2315025"/>
                <a:ext cx="1078800" cy="47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2"/>
                    </a:solidFill>
                  </a:rPr>
                  <a:t>request</a:t>
                </a:r>
                <a:endParaRPr sz="1800">
                  <a:solidFill>
                    <a:schemeClr val="dk2"/>
                  </a:solidFill>
                </a:endParaRPr>
              </a:p>
            </p:txBody>
          </p:sp>
        </p:grpSp>
      </p:grpSp>
      <p:grpSp>
        <p:nvGrpSpPr>
          <p:cNvPr id="157" name="Google Shape;157;p20"/>
          <p:cNvGrpSpPr/>
          <p:nvPr/>
        </p:nvGrpSpPr>
        <p:grpSpPr>
          <a:xfrm>
            <a:off x="2800075" y="1652675"/>
            <a:ext cx="3769925" cy="1916375"/>
            <a:chOff x="2800075" y="1652675"/>
            <a:chExt cx="3769925" cy="1916375"/>
          </a:xfrm>
        </p:grpSpPr>
        <p:grpSp>
          <p:nvGrpSpPr>
            <p:cNvPr id="158" name="Google Shape;158;p20"/>
            <p:cNvGrpSpPr/>
            <p:nvPr/>
          </p:nvGrpSpPr>
          <p:grpSpPr>
            <a:xfrm>
              <a:off x="2800075" y="1652675"/>
              <a:ext cx="1216500" cy="919075"/>
              <a:chOff x="2800075" y="1652675"/>
              <a:chExt cx="1216500" cy="919075"/>
            </a:xfrm>
          </p:grpSpPr>
          <p:cxnSp>
            <p:nvCxnSpPr>
              <p:cNvPr id="159" name="Google Shape;159;p20"/>
              <p:cNvCxnSpPr/>
              <p:nvPr/>
            </p:nvCxnSpPr>
            <p:spPr>
              <a:xfrm rot="10800000">
                <a:off x="3442675" y="1652675"/>
                <a:ext cx="573900" cy="7917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93C47D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60" name="Google Shape;160;p20"/>
              <p:cNvSpPr txBox="1"/>
              <p:nvPr/>
            </p:nvSpPr>
            <p:spPr>
              <a:xfrm>
                <a:off x="2800075" y="2124150"/>
                <a:ext cx="1216500" cy="44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2"/>
                    </a:solidFill>
                  </a:rPr>
                  <a:t>response</a:t>
                </a:r>
                <a:endParaRPr sz="1800">
                  <a:solidFill>
                    <a:schemeClr val="dk2"/>
                  </a:solidFill>
                </a:endParaRPr>
              </a:p>
            </p:txBody>
          </p:sp>
        </p:grpSp>
        <p:grpSp>
          <p:nvGrpSpPr>
            <p:cNvPr id="161" name="Google Shape;161;p20"/>
            <p:cNvGrpSpPr/>
            <p:nvPr/>
          </p:nvGrpSpPr>
          <p:grpSpPr>
            <a:xfrm>
              <a:off x="5353500" y="3121450"/>
              <a:ext cx="1216500" cy="447600"/>
              <a:chOff x="2997725" y="1373625"/>
              <a:chExt cx="1216500" cy="447600"/>
            </a:xfrm>
          </p:grpSpPr>
          <p:cxnSp>
            <p:nvCxnSpPr>
              <p:cNvPr id="162" name="Google Shape;162;p20"/>
              <p:cNvCxnSpPr/>
              <p:nvPr/>
            </p:nvCxnSpPr>
            <p:spPr>
              <a:xfrm flipH="1">
                <a:off x="3278800" y="1373625"/>
                <a:ext cx="803400" cy="114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93C47D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63" name="Google Shape;163;p20"/>
              <p:cNvSpPr txBox="1"/>
              <p:nvPr/>
            </p:nvSpPr>
            <p:spPr>
              <a:xfrm>
                <a:off x="2997725" y="1373625"/>
                <a:ext cx="1216500" cy="44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2"/>
                    </a:solidFill>
                  </a:rPr>
                  <a:t>response</a:t>
                </a:r>
                <a:endParaRPr sz="1800">
                  <a:solidFill>
                    <a:schemeClr val="dk2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Client-Server pros/cons</a:t>
            </a:r>
            <a:endParaRPr/>
          </a:p>
        </p:txBody>
      </p:sp>
      <p:sp>
        <p:nvSpPr>
          <p:cNvPr id="169" name="Google Shape;16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Pros:</a:t>
            </a:r>
            <a:endParaRPr/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Sharing between platforms (resources, data, code)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Less data replication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Strong control over the system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Cons:</a:t>
            </a:r>
            <a:endParaRPr/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Networks fail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Server failure -&gt; everything fails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Denial of service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